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8" r:id="rId4"/>
    <p:sldId id="258" r:id="rId5"/>
    <p:sldId id="260" r:id="rId6"/>
    <p:sldId id="272" r:id="rId7"/>
    <p:sldId id="259" r:id="rId8"/>
    <p:sldId id="262" r:id="rId9"/>
    <p:sldId id="274" r:id="rId10"/>
    <p:sldId id="261" r:id="rId11"/>
    <p:sldId id="276" r:id="rId12"/>
    <p:sldId id="277" r:id="rId13"/>
    <p:sldId id="264" r:id="rId14"/>
    <p:sldId id="263" r:id="rId15"/>
    <p:sldId id="271" r:id="rId16"/>
    <p:sldId id="26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9B512-DBB0-449C-8BF7-AF115A4B48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5682" y="3997642"/>
            <a:ext cx="9467995" cy="956098"/>
          </a:xfrm>
        </p:spPr>
        <p:txBody>
          <a:bodyPr/>
          <a:lstStyle/>
          <a:p>
            <a:r>
              <a:rPr lang="en-US" dirty="0"/>
              <a:t>NBA &amp;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98AF5D-8876-4C8D-A4C4-ADDDD1A776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5682" y="4953740"/>
            <a:ext cx="10524427" cy="1554147"/>
          </a:xfrm>
        </p:spPr>
        <p:txBody>
          <a:bodyPr>
            <a:normAutofit/>
          </a:bodyPr>
          <a:lstStyle/>
          <a:p>
            <a:r>
              <a:rPr lang="en-US" sz="3200" dirty="0"/>
              <a:t>Team Syntax Error</a:t>
            </a:r>
          </a:p>
          <a:p>
            <a:r>
              <a:rPr lang="en-US" sz="3200" dirty="0"/>
              <a:t>Fernanda &amp; Sarah &amp; Rick &amp; Neel &amp; Alan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A670F6-C567-42C2-8608-A533A9FEE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149" y="988114"/>
            <a:ext cx="6205491" cy="271243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839323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A98901-5355-E044-809E-104D08A3AD4B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77800"/>
            <a:ext cx="6835493" cy="59122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C3A32D1-670A-FA44-96F7-4320B02AA9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078" y="1485563"/>
            <a:ext cx="5022891" cy="4604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006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13250D-18FA-384C-8FB5-CCF3D048F4E0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3884" y="343853"/>
            <a:ext cx="5073619" cy="5530850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682E31AA-3C28-994A-B434-9E15335E58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633" y="343853"/>
            <a:ext cx="5277484" cy="6074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134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415C48-067E-1146-A715-3851D080C6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443" y="819150"/>
            <a:ext cx="10262585" cy="521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281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A3C174-19EA-49D0-88B2-71BBF5E36E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9050" y="1295400"/>
            <a:ext cx="6692264" cy="51054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AA09A35-F2E7-4551-BADD-2AEEAC590B3E}"/>
              </a:ext>
            </a:extLst>
          </p:cNvPr>
          <p:cNvSpPr txBox="1">
            <a:spLocks/>
          </p:cNvSpPr>
          <p:nvPr/>
        </p:nvSpPr>
        <p:spPr bwMode="gray">
          <a:xfrm>
            <a:off x="701337" y="1366421"/>
            <a:ext cx="3746376" cy="439518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dirty="0"/>
              <a:t>Alan &amp; the Saga of Matplotlib</a:t>
            </a:r>
            <a:br>
              <a:rPr lang="en-US" sz="4800" dirty="0"/>
            </a:b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0593315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C5F82-7A52-4D19-82A4-1D7698A03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337" y="1366421"/>
            <a:ext cx="3746376" cy="4395186"/>
          </a:xfrm>
        </p:spPr>
        <p:txBody>
          <a:bodyPr/>
          <a:lstStyle/>
          <a:p>
            <a:r>
              <a:rPr lang="en-US" sz="4800" dirty="0"/>
              <a:t>Alan &amp; the Saga of Matplotlib</a:t>
            </a:r>
            <a:br>
              <a:rPr lang="en-US" sz="4800" dirty="0"/>
            </a:br>
            <a:r>
              <a:rPr lang="en-US" sz="4800" dirty="0"/>
              <a:t>*************</a:t>
            </a:r>
            <a:br>
              <a:rPr lang="en-US" sz="4800" dirty="0"/>
            </a:br>
            <a:r>
              <a:rPr lang="en-US" sz="4800" dirty="0"/>
              <a:t>Again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2A3FA88-1212-49CC-AABA-40C9C6467C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04660" y="1295400"/>
            <a:ext cx="6825341" cy="515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2529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Actual Vs. Model Wins">
            <a:extLst>
              <a:ext uri="{FF2B5EF4-FFF2-40B4-BE49-F238E27FC236}">
                <a16:creationId xmlns:a16="http://schemas.microsoft.com/office/drawing/2014/main" id="{28ED887B-FD04-430F-B95B-A857C29D17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2447578"/>
          </a:xfrm>
          <a:prstGeom prst="rect">
            <a:avLst/>
          </a:prstGeom>
        </p:spPr>
      </p:pic>
      <p:pic>
        <p:nvPicPr>
          <p:cNvPr id="3" name="slide6" descr="NBA ML Training Data per Season">
            <a:extLst>
              <a:ext uri="{FF2B5EF4-FFF2-40B4-BE49-F238E27FC236}">
                <a16:creationId xmlns:a16="http://schemas.microsoft.com/office/drawing/2014/main" id="{7720D1DE-13C2-4BDE-8CC7-99FFB5E387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1" y="2756863"/>
            <a:ext cx="12192000" cy="15306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DA370B-97B6-48B1-B13C-3D0A9F17C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639" y="4969927"/>
            <a:ext cx="11230251" cy="566738"/>
          </a:xfrm>
        </p:spPr>
        <p:txBody>
          <a:bodyPr>
            <a:noAutofit/>
          </a:bodyPr>
          <a:lstStyle/>
          <a:p>
            <a:pPr algn="ctr"/>
            <a:r>
              <a:rPr lang="en-US" sz="4400" dirty="0"/>
              <a:t>POWER OF TABLEAU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615B54-5ADB-4D8E-8228-CD0F1AD1CB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1640" y="5634319"/>
            <a:ext cx="11230250" cy="493712"/>
          </a:xfrm>
        </p:spPr>
        <p:txBody>
          <a:bodyPr>
            <a:normAutofit/>
          </a:bodyPr>
          <a:lstStyle/>
          <a:p>
            <a:pPr algn="ctr"/>
            <a:r>
              <a:rPr lang="en-US" sz="1600" dirty="0"/>
              <a:t>The trials and tribulations of creating visual aids while not understanding any of the Data</a:t>
            </a:r>
          </a:p>
        </p:txBody>
      </p:sp>
    </p:spTree>
    <p:extLst>
      <p:ext uri="{BB962C8B-B14F-4D97-AF65-F5344CB8AC3E}">
        <p14:creationId xmlns:p14="http://schemas.microsoft.com/office/powerpoint/2010/main" val="35404941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C5F82-7A52-4D19-82A4-1D7698A03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Sarah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8F278-2F9D-4735-B3E7-11BEA26E06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Creating New Data to Support the Existing Data</a:t>
            </a:r>
          </a:p>
          <a:p>
            <a:r>
              <a:rPr lang="en-US" sz="2800" dirty="0"/>
              <a:t>Creating Geocoding and using </a:t>
            </a:r>
            <a:r>
              <a:rPr lang="en-US" sz="2800" dirty="0" err="1"/>
              <a:t>Geocodio</a:t>
            </a:r>
            <a:endParaRPr lang="en-US" sz="2800" dirty="0"/>
          </a:p>
          <a:p>
            <a:r>
              <a:rPr lang="en-US" sz="2800" dirty="0"/>
              <a:t>Understanding Data, Jargon, and Abbreviations for the NBA</a:t>
            </a:r>
          </a:p>
          <a:p>
            <a:r>
              <a:rPr lang="en-US" sz="2800" dirty="0"/>
              <a:t>Limitations of Tableau </a:t>
            </a:r>
          </a:p>
          <a:p>
            <a:r>
              <a:rPr lang="en-US" sz="2800" dirty="0"/>
              <a:t>Time!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523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C5F82-7A52-4D19-82A4-1D7698A03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28CBE5-466A-43E5-ABBA-117E6F3E2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282" y="1846556"/>
            <a:ext cx="10573436" cy="501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183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9BAE163-207D-304B-9D26-806EAFF4C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5845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Model Performance on Test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40D3AF0-F0A9-254A-A13B-73EC93728083}"/>
              </a:ext>
            </a:extLst>
          </p:cNvPr>
          <p:cNvGraphicFramePr>
            <a:graphicFrameLocks noGrp="1"/>
          </p:cNvGraphicFramePr>
          <p:nvPr/>
        </p:nvGraphicFramePr>
        <p:xfrm>
          <a:off x="4445000" y="2517775"/>
          <a:ext cx="3302000" cy="200596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2980225813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1684172149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2427962506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353758800"/>
                    </a:ext>
                  </a:extLst>
                </a:gridCol>
              </a:tblGrid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# of Occurences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# of Correct Predictions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Accuracy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8226946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Out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0.97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8813179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R1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0.75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8517590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CSF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4606306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2275054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60607784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Champion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82791451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75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0.68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2285505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288221F-2860-E143-AEE7-FE2A95308D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8381114"/>
              </p:ext>
            </p:extLst>
          </p:nvPr>
        </p:nvGraphicFramePr>
        <p:xfrm>
          <a:off x="1168892" y="2517775"/>
          <a:ext cx="9854216" cy="411221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463554">
                  <a:extLst>
                    <a:ext uri="{9D8B030D-6E8A-4147-A177-3AD203B41FA5}">
                      <a16:colId xmlns:a16="http://schemas.microsoft.com/office/drawing/2014/main" val="2860136847"/>
                    </a:ext>
                  </a:extLst>
                </a:gridCol>
                <a:gridCol w="2463554">
                  <a:extLst>
                    <a:ext uri="{9D8B030D-6E8A-4147-A177-3AD203B41FA5}">
                      <a16:colId xmlns:a16="http://schemas.microsoft.com/office/drawing/2014/main" val="98490966"/>
                    </a:ext>
                  </a:extLst>
                </a:gridCol>
                <a:gridCol w="2463554">
                  <a:extLst>
                    <a:ext uri="{9D8B030D-6E8A-4147-A177-3AD203B41FA5}">
                      <a16:colId xmlns:a16="http://schemas.microsoft.com/office/drawing/2014/main" val="907040272"/>
                    </a:ext>
                  </a:extLst>
                </a:gridCol>
                <a:gridCol w="2463554">
                  <a:extLst>
                    <a:ext uri="{9D8B030D-6E8A-4147-A177-3AD203B41FA5}">
                      <a16:colId xmlns:a16="http://schemas.microsoft.com/office/drawing/2014/main" val="3435178926"/>
                    </a:ext>
                  </a:extLst>
                </a:gridCol>
              </a:tblGrid>
              <a:tr h="51419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Label</a:t>
                      </a:r>
                      <a:endParaRPr lang="en-US" sz="27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# of </a:t>
                      </a:r>
                      <a:r>
                        <a:rPr lang="en-US" sz="27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Occurences</a:t>
                      </a:r>
                      <a:endParaRPr lang="en-US" sz="27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# of Correct Predictions</a:t>
                      </a:r>
                      <a:endParaRPr lang="en-US" sz="27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b="1" u="none" strike="noStrike" dirty="0">
                          <a:solidFill>
                            <a:schemeClr val="accent4"/>
                          </a:solidFill>
                          <a:effectLst/>
                        </a:rPr>
                        <a:t>Accuracy</a:t>
                      </a:r>
                      <a:endParaRPr lang="en-US" sz="2700" b="1" i="0" u="none" strike="noStrike" dirty="0">
                        <a:solidFill>
                          <a:schemeClr val="accent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376087"/>
                  </a:ext>
                </a:extLst>
              </a:tr>
              <a:tr h="458633">
                <a:tc>
                  <a:txBody>
                    <a:bodyPr/>
                    <a:lstStyle/>
                    <a:p>
                      <a:pPr algn="l" fontAlgn="b"/>
                      <a:r>
                        <a:rPr lang="en-US" sz="2700" u="none" strike="noStrike">
                          <a:effectLst/>
                        </a:rPr>
                        <a:t>Out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 dirty="0">
                          <a:effectLst/>
                        </a:rPr>
                        <a:t>35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34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0.97</a:t>
                      </a:r>
                      <a:endParaRPr lang="en-US" sz="27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extLst>
                  <a:ext uri="{0D108BD9-81ED-4DB2-BD59-A6C34878D82A}">
                    <a16:rowId xmlns:a16="http://schemas.microsoft.com/office/drawing/2014/main" val="904771750"/>
                  </a:ext>
                </a:extLst>
              </a:tr>
              <a:tr h="458633">
                <a:tc>
                  <a:txBody>
                    <a:bodyPr/>
                    <a:lstStyle/>
                    <a:p>
                      <a:pPr algn="l" fontAlgn="b"/>
                      <a:r>
                        <a:rPr lang="en-US" sz="2700" u="none" strike="noStrike">
                          <a:effectLst/>
                        </a:rPr>
                        <a:t>R1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20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 dirty="0">
                          <a:effectLst/>
                        </a:rPr>
                        <a:t>15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0.75</a:t>
                      </a:r>
                      <a:endParaRPr lang="en-US" sz="27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extLst>
                  <a:ext uri="{0D108BD9-81ED-4DB2-BD59-A6C34878D82A}">
                    <a16:rowId xmlns:a16="http://schemas.microsoft.com/office/drawing/2014/main" val="1006951230"/>
                  </a:ext>
                </a:extLst>
              </a:tr>
              <a:tr h="458633">
                <a:tc>
                  <a:txBody>
                    <a:bodyPr/>
                    <a:lstStyle/>
                    <a:p>
                      <a:pPr algn="l" fontAlgn="b"/>
                      <a:r>
                        <a:rPr lang="en-US" sz="2700" u="none" strike="noStrike" dirty="0">
                          <a:effectLst/>
                        </a:rPr>
                        <a:t>CSF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 dirty="0">
                          <a:effectLst/>
                        </a:rPr>
                        <a:t>10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 dirty="0">
                          <a:effectLst/>
                        </a:rPr>
                        <a:t>0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0</a:t>
                      </a:r>
                      <a:endParaRPr lang="en-US" sz="27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extLst>
                  <a:ext uri="{0D108BD9-81ED-4DB2-BD59-A6C34878D82A}">
                    <a16:rowId xmlns:a16="http://schemas.microsoft.com/office/drawing/2014/main" val="932903384"/>
                  </a:ext>
                </a:extLst>
              </a:tr>
              <a:tr h="458633">
                <a:tc>
                  <a:txBody>
                    <a:bodyPr/>
                    <a:lstStyle/>
                    <a:p>
                      <a:pPr algn="l" fontAlgn="b"/>
                      <a:r>
                        <a:rPr lang="en-US" sz="2700" u="none" strike="noStrike">
                          <a:effectLst/>
                        </a:rPr>
                        <a:t>CF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5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 dirty="0">
                          <a:effectLst/>
                        </a:rPr>
                        <a:t>1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0.2</a:t>
                      </a:r>
                      <a:endParaRPr lang="en-US" sz="27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extLst>
                  <a:ext uri="{0D108BD9-81ED-4DB2-BD59-A6C34878D82A}">
                    <a16:rowId xmlns:a16="http://schemas.microsoft.com/office/drawing/2014/main" val="1589153501"/>
                  </a:ext>
                </a:extLst>
              </a:tr>
              <a:tr h="458633">
                <a:tc>
                  <a:txBody>
                    <a:bodyPr/>
                    <a:lstStyle/>
                    <a:p>
                      <a:pPr algn="l" fontAlgn="b"/>
                      <a:r>
                        <a:rPr lang="en-US" sz="2700" u="none" strike="noStrike">
                          <a:effectLst/>
                        </a:rPr>
                        <a:t>F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2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1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0.5</a:t>
                      </a:r>
                      <a:endParaRPr lang="en-US" sz="27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extLst>
                  <a:ext uri="{0D108BD9-81ED-4DB2-BD59-A6C34878D82A}">
                    <a16:rowId xmlns:a16="http://schemas.microsoft.com/office/drawing/2014/main" val="2847552252"/>
                  </a:ext>
                </a:extLst>
              </a:tr>
              <a:tr h="487298">
                <a:tc>
                  <a:txBody>
                    <a:bodyPr/>
                    <a:lstStyle/>
                    <a:p>
                      <a:pPr algn="l" fontAlgn="b"/>
                      <a:r>
                        <a:rPr lang="en-US" sz="2700" u="none" strike="noStrike">
                          <a:effectLst/>
                        </a:rPr>
                        <a:t>Champion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3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0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0</a:t>
                      </a:r>
                      <a:endParaRPr lang="en-US" sz="27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extLst>
                  <a:ext uri="{0D108BD9-81ED-4DB2-BD59-A6C34878D82A}">
                    <a16:rowId xmlns:a16="http://schemas.microsoft.com/office/drawing/2014/main" val="3855019278"/>
                  </a:ext>
                </a:extLst>
              </a:tr>
              <a:tr h="487298">
                <a:tc>
                  <a:txBody>
                    <a:bodyPr/>
                    <a:lstStyle/>
                    <a:p>
                      <a:pPr algn="l" fontAlgn="b"/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75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51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0.68</a:t>
                      </a:r>
                      <a:endParaRPr lang="en-US" sz="27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498" marR="21498" marT="21498" marB="0" anchor="b"/>
                </a:tc>
                <a:extLst>
                  <a:ext uri="{0D108BD9-81ED-4DB2-BD59-A6C34878D82A}">
                    <a16:rowId xmlns:a16="http://schemas.microsoft.com/office/drawing/2014/main" val="22914520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0519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EB10D39-9A7C-6C4C-B205-E811EA2EB6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129" y="71021"/>
            <a:ext cx="8623254" cy="666135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F3ECDCD-6BB8-4C3F-B88E-D87A3C72B2FE}"/>
              </a:ext>
            </a:extLst>
          </p:cNvPr>
          <p:cNvSpPr/>
          <p:nvPr/>
        </p:nvSpPr>
        <p:spPr>
          <a:xfrm rot="5400000">
            <a:off x="8359879" y="3446729"/>
            <a:ext cx="495360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$ on the SUNS!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56693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C5F82-7A52-4D19-82A4-1D7698A03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416" y="618561"/>
            <a:ext cx="8761413" cy="706964"/>
          </a:xfrm>
        </p:spPr>
        <p:txBody>
          <a:bodyPr/>
          <a:lstStyle/>
          <a:p>
            <a:r>
              <a:rPr lang="en-US" dirty="0"/>
              <a:t>Prediction Model in Training Data: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703168C-596C-49F0-AF3D-153D877EF3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6060564"/>
              </p:ext>
            </p:extLst>
          </p:nvPr>
        </p:nvGraphicFramePr>
        <p:xfrm>
          <a:off x="6196614" y="1455974"/>
          <a:ext cx="5450889" cy="523779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2201020">
                  <a:extLst>
                    <a:ext uri="{9D8B030D-6E8A-4147-A177-3AD203B41FA5}">
                      <a16:colId xmlns:a16="http://schemas.microsoft.com/office/drawing/2014/main" val="1561290684"/>
                    </a:ext>
                  </a:extLst>
                </a:gridCol>
                <a:gridCol w="1566077">
                  <a:extLst>
                    <a:ext uri="{9D8B030D-6E8A-4147-A177-3AD203B41FA5}">
                      <a16:colId xmlns:a16="http://schemas.microsoft.com/office/drawing/2014/main" val="2113093800"/>
                    </a:ext>
                  </a:extLst>
                </a:gridCol>
                <a:gridCol w="1683792">
                  <a:extLst>
                    <a:ext uri="{9D8B030D-6E8A-4147-A177-3AD203B41FA5}">
                      <a16:colId xmlns:a16="http://schemas.microsoft.com/office/drawing/2014/main" val="377332594"/>
                    </a:ext>
                  </a:extLst>
                </a:gridCol>
              </a:tblGrid>
              <a:tr h="554823">
                <a:tc>
                  <a:txBody>
                    <a:bodyPr/>
                    <a:lstStyle/>
                    <a:p>
                      <a:r>
                        <a:rPr lang="en-US" dirty="0"/>
                        <a:t>Terms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Coefficient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Significance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5426968"/>
                  </a:ext>
                </a:extLst>
              </a:tr>
              <a:tr h="492735">
                <a:tc>
                  <a:txBody>
                    <a:bodyPr/>
                    <a:lstStyle/>
                    <a:p>
                      <a:r>
                        <a:rPr lang="en-US" b="1" dirty="0"/>
                        <a:t>Intercept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-53.047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---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30854"/>
                  </a:ext>
                </a:extLst>
              </a:tr>
              <a:tr h="492735">
                <a:tc>
                  <a:txBody>
                    <a:bodyPr/>
                    <a:lstStyle/>
                    <a:p>
                      <a:r>
                        <a:rPr lang="en-US" b="1" dirty="0"/>
                        <a:t>FGM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5.687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 &lt; .001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5288394"/>
                  </a:ext>
                </a:extLst>
              </a:tr>
              <a:tr h="492735">
                <a:tc>
                  <a:txBody>
                    <a:bodyPr/>
                    <a:lstStyle/>
                    <a:p>
                      <a:r>
                        <a:rPr lang="en-US" b="1" dirty="0"/>
                        <a:t>FTM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2.619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/>
                        <a:t>p &lt; .001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5722750"/>
                  </a:ext>
                </a:extLst>
              </a:tr>
              <a:tr h="492735">
                <a:tc>
                  <a:txBody>
                    <a:bodyPr/>
                    <a:lstStyle/>
                    <a:p>
                      <a:r>
                        <a:rPr lang="en-US" b="1" dirty="0"/>
                        <a:t>OREB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-0.792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</a:t>
                      </a:r>
                      <a:r>
                        <a:rPr lang="en-US" i="1" baseline="0" dirty="0"/>
                        <a:t> = .005</a:t>
                      </a:r>
                      <a:endParaRPr lang="en-US" i="1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276635"/>
                  </a:ext>
                </a:extLst>
              </a:tr>
              <a:tr h="492735">
                <a:tc>
                  <a:txBody>
                    <a:bodyPr/>
                    <a:lstStyle/>
                    <a:p>
                      <a:r>
                        <a:rPr lang="en-US" b="1" dirty="0"/>
                        <a:t>DREB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1.089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 = .002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90545"/>
                  </a:ext>
                </a:extLst>
              </a:tr>
              <a:tr h="554823">
                <a:tc>
                  <a:txBody>
                    <a:bodyPr/>
                    <a:lstStyle/>
                    <a:p>
                      <a:r>
                        <a:rPr lang="en-US" b="1" dirty="0"/>
                        <a:t>Opponent FGM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-4.480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/>
                        <a:t>p &lt; .001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7952474"/>
                  </a:ext>
                </a:extLst>
              </a:tr>
              <a:tr h="554823">
                <a:tc>
                  <a:txBody>
                    <a:bodyPr/>
                    <a:lstStyle/>
                    <a:p>
                      <a:r>
                        <a:rPr lang="en-US" b="1" dirty="0"/>
                        <a:t>Opponent FTM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-2.690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/>
                        <a:t>p &lt; .001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9741917"/>
                  </a:ext>
                </a:extLst>
              </a:tr>
              <a:tr h="554823">
                <a:tc>
                  <a:txBody>
                    <a:bodyPr/>
                    <a:lstStyle/>
                    <a:p>
                      <a:r>
                        <a:rPr lang="en-US" b="1" dirty="0"/>
                        <a:t>Opponent OREB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0.790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 = .140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4881236"/>
                  </a:ext>
                </a:extLst>
              </a:tr>
              <a:tr h="554823">
                <a:tc>
                  <a:txBody>
                    <a:bodyPr/>
                    <a:lstStyle/>
                    <a:p>
                      <a:r>
                        <a:rPr lang="en-US" b="1" dirty="0"/>
                        <a:t>Opponent DREB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0.356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 = .222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9002682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7EF39343-276B-4C45-A236-728280530A60}"/>
              </a:ext>
            </a:extLst>
          </p:cNvPr>
          <p:cNvSpPr/>
          <p:nvPr/>
        </p:nvSpPr>
        <p:spPr>
          <a:xfrm>
            <a:off x="0" y="2241561"/>
            <a:ext cx="6096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Predicted NBA Wins = -53.05 + 5.69(FGM) + 2.62(FTM) – 0.79(OREB) + 1.09(DREB) – 4.48(</a:t>
            </a:r>
            <a:r>
              <a:rPr lang="en-US" sz="2000" dirty="0" err="1"/>
              <a:t>OppFGM</a:t>
            </a:r>
            <a:r>
              <a:rPr lang="en-US" sz="2000" dirty="0"/>
              <a:t>) – 2.69(</a:t>
            </a:r>
            <a:r>
              <a:rPr lang="en-US" sz="2000" dirty="0" err="1"/>
              <a:t>OppFTM</a:t>
            </a:r>
            <a:r>
              <a:rPr lang="en-US" sz="2000" dirty="0"/>
              <a:t>) + 0.79(</a:t>
            </a:r>
            <a:r>
              <a:rPr lang="en-US" sz="2000" dirty="0" err="1"/>
              <a:t>OppOREB</a:t>
            </a:r>
            <a:r>
              <a:rPr lang="en-US" sz="2000" dirty="0"/>
              <a:t>) + 0.36(</a:t>
            </a:r>
            <a:r>
              <a:rPr lang="en-US" sz="2000" dirty="0" err="1"/>
              <a:t>OppDREB</a:t>
            </a:r>
            <a:r>
              <a:rPr lang="en-US" sz="2000" dirty="0"/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Multiple R</a:t>
            </a:r>
            <a:r>
              <a:rPr lang="en-US" sz="2000" baseline="30000" dirty="0"/>
              <a:t>2</a:t>
            </a:r>
            <a:r>
              <a:rPr lang="en-US" sz="2000" dirty="0"/>
              <a:t> in Training Data = </a:t>
            </a:r>
            <a:r>
              <a:rPr lang="en-US" sz="2000" b="1" u="sng" dirty="0"/>
              <a:t>.859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Multiple R</a:t>
            </a:r>
            <a:r>
              <a:rPr lang="en-US" sz="2000" baseline="30000" dirty="0"/>
              <a:t>2</a:t>
            </a:r>
            <a:r>
              <a:rPr lang="en-US" sz="2000" dirty="0"/>
              <a:t> when Training Model Applied to Test Data = </a:t>
            </a:r>
            <a:r>
              <a:rPr lang="en-US" sz="2000" b="1" u="sng" dirty="0"/>
              <a:t>.788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ED5D7C-0DE2-43D9-AF43-5FE19EEFB849}"/>
              </a:ext>
            </a:extLst>
          </p:cNvPr>
          <p:cNvSpPr/>
          <p:nvPr/>
        </p:nvSpPr>
        <p:spPr>
          <a:xfrm>
            <a:off x="613416" y="4546703"/>
            <a:ext cx="538197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The intercept is a placeholder since no NBA team can win negative games.</a:t>
            </a:r>
          </a:p>
          <a:p>
            <a:endParaRPr lang="en-US" sz="1400" dirty="0"/>
          </a:p>
          <a:p>
            <a:r>
              <a:rPr lang="en-US" sz="1400" dirty="0"/>
              <a:t>Strongest predictors of Wins were FG and FT Made Per 100 Possessions</a:t>
            </a:r>
          </a:p>
          <a:p>
            <a:endParaRPr lang="en-US" sz="1400" dirty="0"/>
          </a:p>
          <a:p>
            <a:r>
              <a:rPr lang="en-US" sz="1400" dirty="0"/>
              <a:t>Opponent Rebounding Statistics were not significant predictors of Wins, and can be excluded from the ML Model</a:t>
            </a:r>
          </a:p>
        </p:txBody>
      </p:sp>
    </p:spTree>
    <p:extLst>
      <p:ext uri="{BB962C8B-B14F-4D97-AF65-F5344CB8AC3E}">
        <p14:creationId xmlns:p14="http://schemas.microsoft.com/office/powerpoint/2010/main" val="792183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NBA Wins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Complete team statistics from 10 NBA seasons</a:t>
            </a:r>
          </a:p>
          <a:p>
            <a:pPr lvl="1"/>
            <a:r>
              <a:rPr lang="en-US" dirty="0"/>
              <a:t>Training data: 2009-10 to 2013-14 NBA Seasons</a:t>
            </a:r>
          </a:p>
          <a:p>
            <a:pPr lvl="1"/>
            <a:r>
              <a:rPr lang="en-US" dirty="0"/>
              <a:t>Test data: 2014-15 to 2018-19 NBA Seasons</a:t>
            </a:r>
          </a:p>
          <a:p>
            <a:r>
              <a:rPr lang="en-US" dirty="0"/>
              <a:t>Predicting NBA Wins</a:t>
            </a:r>
          </a:p>
          <a:p>
            <a:pPr lvl="1"/>
            <a:r>
              <a:rPr lang="en-US" dirty="0"/>
              <a:t>Strike shortened NBA season to 66 games in 2011-12</a:t>
            </a:r>
          </a:p>
          <a:p>
            <a:pPr lvl="1"/>
            <a:r>
              <a:rPr lang="en-US" dirty="0"/>
              <a:t>Dependent variable: Expected Wins per 82 games (Win % X 82)</a:t>
            </a:r>
          </a:p>
          <a:p>
            <a:r>
              <a:rPr lang="en-US" dirty="0"/>
              <a:t>Predictors:</a:t>
            </a:r>
          </a:p>
          <a:p>
            <a:pPr lvl="1"/>
            <a:r>
              <a:rPr lang="en-US" dirty="0"/>
              <a:t>FGM, FTM, OREB, DREB Per 100 Possessions</a:t>
            </a:r>
            <a:r>
              <a:rPr lang="en-US" sz="2000" dirty="0"/>
              <a:t>*</a:t>
            </a:r>
          </a:p>
          <a:p>
            <a:pPr lvl="1"/>
            <a:r>
              <a:rPr lang="en-US" dirty="0"/>
              <a:t>Opponent FGM, FTM, OREB, DREB Per 100 Possessions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84662" y="5807631"/>
            <a:ext cx="60893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*Field Goals Made, Free Throws Made, Offensive Rebounds, Defensive Rebounds</a:t>
            </a:r>
          </a:p>
        </p:txBody>
      </p:sp>
    </p:spTree>
    <p:extLst>
      <p:ext uri="{BB962C8B-B14F-4D97-AF65-F5344CB8AC3E}">
        <p14:creationId xmlns:p14="http://schemas.microsoft.com/office/powerpoint/2010/main" val="2695899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C5F82-7A52-4D19-82A4-1D7698A03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NBA Wins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8F278-2F9D-4735-B3E7-11BEA26E06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Complete team statistics from 10 NBA seasons</a:t>
            </a:r>
          </a:p>
          <a:p>
            <a:pPr lvl="1"/>
            <a:r>
              <a:rPr lang="en-US" dirty="0"/>
              <a:t>Training data: 2009-10 to 2013-14 NBA Seasons</a:t>
            </a:r>
          </a:p>
          <a:p>
            <a:pPr lvl="1"/>
            <a:r>
              <a:rPr lang="en-US" dirty="0"/>
              <a:t>Test data: 2014-15 to 2018-19 NBA Seasons</a:t>
            </a:r>
          </a:p>
          <a:p>
            <a:r>
              <a:rPr lang="en-US" dirty="0"/>
              <a:t>Predicting NBA Wins</a:t>
            </a:r>
          </a:p>
          <a:p>
            <a:pPr lvl="1"/>
            <a:r>
              <a:rPr lang="en-US" dirty="0"/>
              <a:t>Strike shortened NBA season to 66 games in 2011-12</a:t>
            </a:r>
          </a:p>
          <a:p>
            <a:pPr lvl="1"/>
            <a:r>
              <a:rPr lang="en-US" dirty="0"/>
              <a:t>Dependent variable: Expected Wins per 82 games (Win % X 82)</a:t>
            </a:r>
          </a:p>
          <a:p>
            <a:r>
              <a:rPr lang="en-US" dirty="0"/>
              <a:t>Predictors:</a:t>
            </a:r>
          </a:p>
          <a:p>
            <a:pPr lvl="1"/>
            <a:r>
              <a:rPr lang="en-US" dirty="0"/>
              <a:t>FGM, FTM, OREB, DREB Per 100 Possessions</a:t>
            </a:r>
            <a:r>
              <a:rPr lang="en-US" sz="2000" dirty="0"/>
              <a:t>*</a:t>
            </a:r>
          </a:p>
          <a:p>
            <a:pPr lvl="1"/>
            <a:r>
              <a:rPr lang="en-US" dirty="0"/>
              <a:t>Opponent FGM, FTM, OREB, DREB Per 100 Possessions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*Field Goals Made, Free Throws Made, Offensive Rebounds, Defensive Rebounds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190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EC80F82-AAC0-4A10-8B14-50D06FFD14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5754648"/>
              </p:ext>
            </p:extLst>
          </p:nvPr>
        </p:nvGraphicFramePr>
        <p:xfrm>
          <a:off x="171782" y="2937488"/>
          <a:ext cx="5924218" cy="370840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2392145">
                  <a:extLst>
                    <a:ext uri="{9D8B030D-6E8A-4147-A177-3AD203B41FA5}">
                      <a16:colId xmlns:a16="http://schemas.microsoft.com/office/drawing/2014/main" val="1561290684"/>
                    </a:ext>
                  </a:extLst>
                </a:gridCol>
                <a:gridCol w="1702067">
                  <a:extLst>
                    <a:ext uri="{9D8B030D-6E8A-4147-A177-3AD203B41FA5}">
                      <a16:colId xmlns:a16="http://schemas.microsoft.com/office/drawing/2014/main" val="2113093800"/>
                    </a:ext>
                  </a:extLst>
                </a:gridCol>
                <a:gridCol w="1830006">
                  <a:extLst>
                    <a:ext uri="{9D8B030D-6E8A-4147-A177-3AD203B41FA5}">
                      <a16:colId xmlns:a16="http://schemas.microsoft.com/office/drawing/2014/main" val="3773325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Coefficient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Significance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5426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Intercept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-53.047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---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30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FGM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5.687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 &lt; .001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5288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FTM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2.619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/>
                        <a:t>p &lt; .001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5722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OREB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-0.792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</a:t>
                      </a:r>
                      <a:r>
                        <a:rPr lang="en-US" i="1" baseline="0" dirty="0"/>
                        <a:t> = .005</a:t>
                      </a:r>
                      <a:endParaRPr lang="en-US" i="1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276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DREB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1.089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 = .002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90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Opponent FGM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-4.480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/>
                        <a:t>p &lt; .001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7952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Opponent FTM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-2.690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/>
                        <a:t>p &lt; .001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9741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Opponent OREB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0.790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 = .140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4881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Opponent DREB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0.356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 = .222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900268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84C390E-CE1F-4CD5-8037-9018C485EBA2}"/>
              </a:ext>
            </a:extLst>
          </p:cNvPr>
          <p:cNvSpPr txBox="1"/>
          <p:nvPr/>
        </p:nvSpPr>
        <p:spPr>
          <a:xfrm>
            <a:off x="7054789" y="3103249"/>
            <a:ext cx="427311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intercept is a placeholder since no NBA team can win negative games.</a:t>
            </a:r>
          </a:p>
          <a:p>
            <a:endParaRPr lang="en-US" dirty="0"/>
          </a:p>
          <a:p>
            <a:r>
              <a:rPr lang="en-US" dirty="0"/>
              <a:t>Strongest predictors of Wins were FG and FT Made Per 100 Possessions</a:t>
            </a:r>
          </a:p>
          <a:p>
            <a:endParaRPr lang="en-US" dirty="0"/>
          </a:p>
          <a:p>
            <a:r>
              <a:rPr lang="en-US" dirty="0"/>
              <a:t>Opponent Rebounding Statistics were not significant predictors of Wins, and can be excluded from the ML Model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B1BA373-A078-4D60-8DF2-7DDBC56C5906}"/>
              </a:ext>
            </a:extLst>
          </p:cNvPr>
          <p:cNvSpPr/>
          <p:nvPr/>
        </p:nvSpPr>
        <p:spPr>
          <a:xfrm>
            <a:off x="508986" y="317523"/>
            <a:ext cx="9762478" cy="1908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Prediction Model in Training Data:</a:t>
            </a:r>
          </a:p>
          <a:p>
            <a:pPr lvl="1"/>
            <a:r>
              <a:rPr lang="en-US" sz="2000" dirty="0"/>
              <a:t>Predicted NBA Wins = -53.05 + 5.69(FGM) + 2.62(FTM) – 0.79(OREB) + 1.09(DREB) – 4.48(</a:t>
            </a:r>
            <a:r>
              <a:rPr lang="en-US" sz="2000" dirty="0" err="1"/>
              <a:t>OppFGM</a:t>
            </a:r>
            <a:r>
              <a:rPr lang="en-US" sz="2000" dirty="0"/>
              <a:t>) – 2.69(</a:t>
            </a:r>
            <a:r>
              <a:rPr lang="en-US" sz="2000" dirty="0" err="1"/>
              <a:t>OppFTM</a:t>
            </a:r>
            <a:r>
              <a:rPr lang="en-US" sz="2000" dirty="0"/>
              <a:t>) + 0.79(</a:t>
            </a:r>
            <a:r>
              <a:rPr lang="en-US" sz="2000" dirty="0" err="1"/>
              <a:t>OppOREB</a:t>
            </a:r>
            <a:r>
              <a:rPr lang="en-US" sz="2000" dirty="0"/>
              <a:t>) + 0.36(</a:t>
            </a:r>
            <a:r>
              <a:rPr lang="en-US" sz="2000" dirty="0" err="1"/>
              <a:t>OppDREB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Multiple R</a:t>
            </a:r>
            <a:r>
              <a:rPr lang="en-US" sz="2000" baseline="30000" dirty="0"/>
              <a:t>2</a:t>
            </a:r>
            <a:r>
              <a:rPr lang="en-US" sz="2000" dirty="0"/>
              <a:t> in Training Data = </a:t>
            </a:r>
            <a:r>
              <a:rPr lang="en-US" sz="2000" b="1" u="sng" dirty="0"/>
              <a:t>.859</a:t>
            </a:r>
          </a:p>
          <a:p>
            <a:pPr lvl="1"/>
            <a:r>
              <a:rPr lang="en-US" sz="2000" dirty="0"/>
              <a:t>Multiple R</a:t>
            </a:r>
            <a:r>
              <a:rPr lang="en-US" sz="2000" baseline="30000" dirty="0"/>
              <a:t>2</a:t>
            </a:r>
            <a:r>
              <a:rPr lang="en-US" sz="2000" dirty="0"/>
              <a:t> when Training Model Applied to Test Data = </a:t>
            </a:r>
            <a:r>
              <a:rPr lang="en-US" sz="2000" b="1" u="sng" dirty="0"/>
              <a:t>.788</a:t>
            </a:r>
          </a:p>
        </p:txBody>
      </p:sp>
    </p:spTree>
    <p:extLst>
      <p:ext uri="{BB962C8B-B14F-4D97-AF65-F5344CB8AC3E}">
        <p14:creationId xmlns:p14="http://schemas.microsoft.com/office/powerpoint/2010/main" val="2455223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2BC762-B199-A64E-B601-57821A902D2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9075"/>
            <a:ext cx="9077325" cy="6419850"/>
          </a:xfrm>
        </p:spPr>
      </p:pic>
    </p:spTree>
    <p:extLst>
      <p:ext uri="{BB962C8B-B14F-4D97-AF65-F5344CB8AC3E}">
        <p14:creationId xmlns:p14="http://schemas.microsoft.com/office/powerpoint/2010/main" val="27020859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244</TotalTime>
  <Words>702</Words>
  <Application>Microsoft Office PowerPoint</Application>
  <PresentationFormat>Widescreen</PresentationFormat>
  <Paragraphs>179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Century Gothic</vt:lpstr>
      <vt:lpstr>Wingdings 3</vt:lpstr>
      <vt:lpstr>Ion Boardroom</vt:lpstr>
      <vt:lpstr>NBA &amp; Machine Learning</vt:lpstr>
      <vt:lpstr>Machine Learning</vt:lpstr>
      <vt:lpstr>Model Performance on Test Data</vt:lpstr>
      <vt:lpstr>PowerPoint Presentation</vt:lpstr>
      <vt:lpstr>Prediction Model in Training Data:</vt:lpstr>
      <vt:lpstr>Predicting NBA Wins</vt:lpstr>
      <vt:lpstr>Predicting NBA Wins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Alan &amp; the Saga of Matplotlib ************* Again</vt:lpstr>
      <vt:lpstr>POWER OF TABLEAU</vt:lpstr>
      <vt:lpstr>Sarah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 V</dc:creator>
  <cp:lastModifiedBy>S V</cp:lastModifiedBy>
  <cp:revision>11</cp:revision>
  <dcterms:created xsi:type="dcterms:W3CDTF">2019-11-13T20:58:40Z</dcterms:created>
  <dcterms:modified xsi:type="dcterms:W3CDTF">2019-11-14T01:03:00Z</dcterms:modified>
</cp:coreProperties>
</file>

<file path=docProps/thumbnail.jpeg>
</file>